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1" r:id="rId2"/>
    <p:sldId id="268" r:id="rId3"/>
    <p:sldId id="345" r:id="rId4"/>
    <p:sldId id="302" r:id="rId5"/>
    <p:sldId id="356" r:id="rId6"/>
    <p:sldId id="273" r:id="rId7"/>
    <p:sldId id="360" r:id="rId8"/>
    <p:sldId id="361" r:id="rId9"/>
    <p:sldId id="362" r:id="rId10"/>
    <p:sldId id="357" r:id="rId11"/>
    <p:sldId id="358" r:id="rId12"/>
    <p:sldId id="359" r:id="rId13"/>
    <p:sldId id="281" r:id="rId14"/>
    <p:sldId id="363" r:id="rId15"/>
    <p:sldId id="272" r:id="rId16"/>
  </p:sldIdLst>
  <p:sldSz cx="12192000" cy="6858000"/>
  <p:notesSz cx="6858000" cy="9144000"/>
  <p:defaultTextStyle>
    <a:defPPr>
      <a:defRPr lang="zh-CN"/>
    </a:defPPr>
    <a:lvl1pPr algn="l" defTabSz="6096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defTabSz="6096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defTabSz="6096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defTabSz="6096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defTabSz="6096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E00"/>
    <a:srgbClr val="5ACBF5"/>
    <a:srgbClr val="0070B1"/>
    <a:srgbClr val="595757"/>
    <a:srgbClr val="00F0BE"/>
    <a:srgbClr val="D200BE"/>
    <a:srgbClr val="00B4FF"/>
    <a:srgbClr val="008FD4"/>
    <a:srgbClr val="8CC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698" autoAdjust="0"/>
  </p:normalViewPr>
  <p:slideViewPr>
    <p:cSldViewPr snapToGrid="0" snapToObjects="1">
      <p:cViewPr varScale="1">
        <p:scale>
          <a:sx n="48" d="100"/>
          <a:sy n="48" d="100"/>
        </p:scale>
        <p:origin x="941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3B6152-5661-4820-97D8-A9EBF0B8551D}" type="datetimeFigureOut">
              <a:rPr lang="zh-CN" altLang="en-US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16CE94-C4D5-414E-8E9B-8D3B1C1650E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773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422A-23AC-456C-B6BF-C3FB1A5960F3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F284-2B7F-4C4F-A67B-F3679DED6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6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84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18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2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81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1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5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12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02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2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4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97800" y="5939367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19851" y="5560484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82685" y="485140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6485467" y="4504267"/>
            <a:ext cx="1219200" cy="1219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defRPr/>
            </a:pPr>
            <a:endParaRPr kumimoji="1" lang="en-US">
              <a:cs typeface="Arial" panose="020B0604020202020204" pitchFamily="34" charset="0"/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083567" y="3635098"/>
            <a:ext cx="6329211" cy="750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kumimoji="1" lang="zh-CN" altLang="en-US" sz="2000" b="0" i="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083567" y="2556266"/>
            <a:ext cx="6329211" cy="852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kumimoji="1" lang="zh-CN" altLang="en-US" sz="4000" b="0" i="0" kern="1200" dirty="0">
                <a:solidFill>
                  <a:schemeClr val="bg1"/>
                </a:solidFill>
                <a:latin typeface="+mn-lt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18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9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3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4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6" name="矩形 35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7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8" name="矩形 37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9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7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5213" y="468597"/>
            <a:ext cx="2782690" cy="598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8575" y="468598"/>
            <a:ext cx="2769803" cy="598278"/>
          </a:xfrm>
          <a:prstGeom prst="rect">
            <a:avLst/>
          </a:prstGeom>
        </p:spPr>
      </p:pic>
      <p:sp>
        <p:nvSpPr>
          <p:cNvPr id="3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3705224" y="1931763"/>
            <a:ext cx="7716609" cy="284015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>
              <a:defRPr kumimoji="1" lang="zh-CN" altLang="en-US" sz="20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>
              <a:defRPr kumimoji="1" lang="zh-CN" altLang="en-US" sz="1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>
              <a:defRPr kumimoji="1" lang="zh-CN" altLang="en-US" sz="1200" b="0" i="0" kern="1200" dirty="0">
                <a:solidFill>
                  <a:schemeClr val="bg1"/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31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2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5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7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8" name="矩形 37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9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0" name="矩形 39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19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All rights reserved</a:t>
            </a: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39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0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4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矩形 44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6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7" name="矩形 46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8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3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3" y="1185496"/>
            <a:ext cx="5470064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idx="10"/>
          </p:nvPr>
        </p:nvSpPr>
        <p:spPr>
          <a:xfrm>
            <a:off x="6329801" y="1185496"/>
            <a:ext cx="5470064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40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4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6" name="矩形 45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7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8" name="矩形 47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9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5" name="TextBox 16"/>
          <p:cNvSpPr txBox="1">
            <a:spLocks noChangeArrowheads="1"/>
          </p:cNvSpPr>
          <p:nvPr userDrawn="1"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All rights reserved</a:t>
            </a:r>
          </a:p>
        </p:txBody>
      </p:sp>
      <p:sp>
        <p:nvSpPr>
          <p:cNvPr id="26" name="Slide Number Placeholder 5"/>
          <p:cNvSpPr>
            <a:spLocks noGrp="1"/>
          </p:cNvSpPr>
          <p:nvPr userDrawn="1"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7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sp>
        <p:nvSpPr>
          <p:cNvPr id="34" name="标题 13"/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4" y="1185496"/>
            <a:ext cx="6721992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marR="0" indent="0" algn="l" defTabSz="6096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1865" b="0" i="0" kern="1200" dirty="0" smtClean="0">
                <a:solidFill>
                  <a:srgbClr val="404040"/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idx="10"/>
          </p:nvPr>
        </p:nvSpPr>
        <p:spPr>
          <a:xfrm>
            <a:off x="7571198" y="1185496"/>
            <a:ext cx="4228668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marR="0" indent="0" algn="l" defTabSz="6096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1865" b="0" i="0" kern="1200" dirty="0" smtClean="0">
                <a:solidFill>
                  <a:srgbClr val="404040"/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40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4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6" name="矩形 45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7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8" name="矩形 47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9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5" name="TextBox 16"/>
          <p:cNvSpPr txBox="1">
            <a:spLocks noChangeArrowheads="1"/>
          </p:cNvSpPr>
          <p:nvPr userDrawn="1"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All rights reserved</a:t>
            </a:r>
          </a:p>
        </p:txBody>
      </p:sp>
      <p:sp>
        <p:nvSpPr>
          <p:cNvPr id="26" name="Slide Number Placeholder 5"/>
          <p:cNvSpPr>
            <a:spLocks noGrp="1"/>
          </p:cNvSpPr>
          <p:nvPr userDrawn="1"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7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sp>
        <p:nvSpPr>
          <p:cNvPr id="37" name="标题 13"/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601047" y="2955779"/>
            <a:ext cx="2340190" cy="94644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sz="4400" baseline="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谢 谢！</a:t>
            </a:r>
            <a:endParaRPr 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10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1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4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5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7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8" name="矩形 17"/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9" name="文本框 19"/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5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5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0" name="Rectangle 8"/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20pt</a:t>
            </a:r>
          </a:p>
          <a:p>
            <a:pPr algn="l" defTabSz="1246505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pt</a:t>
            </a:r>
          </a:p>
          <a:p>
            <a:pPr algn="l" defTabSz="1246505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Heiti SC Light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9945" y="2955779"/>
            <a:ext cx="2782690" cy="598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78367" y="1185495"/>
            <a:ext cx="11322051" cy="49704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44500" y="397935"/>
            <a:ext cx="8461375" cy="550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609600" rtl="0" eaLnBrk="1" fontAlgn="base" hangingPunct="1">
        <a:spcBef>
          <a:spcPct val="0"/>
        </a:spcBef>
        <a:spcAft>
          <a:spcPct val="0"/>
        </a:spcAft>
        <a:defRPr kumimoji="1" lang="zh-CN" altLang="en-US" sz="3200" kern="1200" dirty="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2pPr>
      <a:lvl3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3pPr>
      <a:lvl4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4pPr>
      <a:lvl5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5pPr>
      <a:lvl6pPr marL="6096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6pPr>
      <a:lvl7pPr marL="12192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7pPr>
      <a:lvl8pPr marL="18288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8pPr>
      <a:lvl9pPr marL="24384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charset="-122"/>
        </a:defRPr>
      </a:lvl9pPr>
    </p:titleStyle>
    <p:bodyStyle>
      <a:lvl1pPr marL="457200" indent="-4572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charset="-122"/>
          <a:cs typeface="+mn-cs"/>
        </a:defRPr>
      </a:lvl1pPr>
      <a:lvl2pPr marL="990600" indent="-3810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charset="-122"/>
          <a:cs typeface="+mn-cs"/>
        </a:defRPr>
      </a:lvl2pPr>
      <a:lvl3pPr marL="15240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3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charset="-122"/>
          <a:cs typeface="+mn-cs"/>
        </a:defRPr>
      </a:lvl3pPr>
      <a:lvl4pPr marL="21336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charset="-122"/>
          <a:cs typeface="+mn-cs"/>
        </a:defRPr>
      </a:lvl4pPr>
      <a:lvl5pPr marL="27432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charset="-122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交通云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第五开发团队 </a:t>
            </a:r>
            <a:r>
              <a:rPr lang="en-US" altLang="zh-CN" dirty="0" smtClean="0"/>
              <a:t>/ </a:t>
            </a:r>
            <a:r>
              <a:rPr lang="zh-CN" altLang="en-US" dirty="0" smtClean="0"/>
              <a:t>石金普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83567" y="2556266"/>
            <a:ext cx="10439839" cy="845696"/>
          </a:xfrm>
        </p:spPr>
        <p:txBody>
          <a:bodyPr/>
          <a:lstStyle/>
          <a:p>
            <a:r>
              <a:rPr lang="en-US" altLang="zh-CN" dirty="0" smtClean="0"/>
              <a:t>Jenkins </a:t>
            </a:r>
            <a:r>
              <a:rPr lang="zh-CN" altLang="en-US" dirty="0" smtClean="0"/>
              <a:t>流水线与 </a:t>
            </a:r>
            <a:r>
              <a:rPr lang="en-US" altLang="zh-CN" dirty="0" smtClean="0"/>
              <a:t>hulk </a:t>
            </a:r>
            <a:r>
              <a:rPr lang="zh-CN" altLang="en-US" dirty="0" smtClean="0"/>
              <a:t>持续</a:t>
            </a:r>
            <a:r>
              <a:rPr lang="zh-CN" altLang="en-US" dirty="0"/>
              <a:t>集成落地分享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Hulk</a:t>
            </a:r>
            <a:r>
              <a:rPr lang="zh-CN" altLang="en-US" dirty="0" smtClean="0"/>
              <a:t>执行分析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5" y="2178981"/>
            <a:ext cx="11865061" cy="286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Hulk</a:t>
            </a:r>
            <a:r>
              <a:rPr lang="zh-CN" altLang="en-US" dirty="0"/>
              <a:t>执行分析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7" y="1083226"/>
            <a:ext cx="6139239" cy="5060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Hulk</a:t>
            </a:r>
            <a:r>
              <a:rPr lang="zh-CN" altLang="en-US" dirty="0"/>
              <a:t>执行分析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3" y="857163"/>
            <a:ext cx="7844590" cy="40825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3" y="3486291"/>
            <a:ext cx="7844590" cy="3153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Hulk</a:t>
            </a:r>
            <a:r>
              <a:rPr lang="zh-CN" altLang="en-US" dirty="0" smtClean="0"/>
              <a:t>发布脚本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8183" y="1927621"/>
            <a:ext cx="10391791" cy="134496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zh-CN" altLang="en-US" sz="1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3" y="1382112"/>
            <a:ext cx="10461678" cy="422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7500861" y="0"/>
            <a:ext cx="556211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00860" y="0"/>
            <a:ext cx="556211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9"/>
          <p:cNvSpPr txBox="1"/>
          <p:nvPr/>
        </p:nvSpPr>
        <p:spPr>
          <a:xfrm>
            <a:off x="383540" y="770102"/>
            <a:ext cx="671004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开放讨论</a:t>
            </a:r>
            <a:r>
              <a:rPr lang="en-US" altLang="zh-CN" sz="3600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zh-CN" altLang="en-US" sz="360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0653" y="2618586"/>
            <a:ext cx="4899259" cy="75569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77516" y="2569938"/>
            <a:ext cx="5159141" cy="112616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 smtClean="0"/>
              <a:t>对于今天的讲的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你有什么问题</a:t>
            </a:r>
            <a:r>
              <a:rPr kumimoji="1" lang="en-US" altLang="zh-CN" dirty="0" smtClean="0"/>
              <a:t>? 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你还能想出什么改进的方法吗</a:t>
            </a:r>
            <a:r>
              <a:rPr kumimoji="1" lang="en-US" altLang="zh-CN" dirty="0" smtClean="0"/>
              <a:t>?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欢迎大家表达自己的思考与疑问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我们一起讨论</a:t>
            </a:r>
            <a:r>
              <a:rPr kumimoji="1" lang="en-US" altLang="zh-CN" dirty="0" smtClean="0"/>
              <a:t>….</a:t>
            </a:r>
            <a:endParaRPr kumimoji="1"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 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9"/>
          <p:cNvSpPr txBox="1"/>
          <p:nvPr/>
        </p:nvSpPr>
        <p:spPr>
          <a:xfrm>
            <a:off x="851358" y="344230"/>
            <a:ext cx="256286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</a:t>
            </a:r>
          </a:p>
        </p:txBody>
      </p:sp>
      <p:sp>
        <p:nvSpPr>
          <p:cNvPr id="9" name="矩形 8"/>
          <p:cNvSpPr/>
          <p:nvPr/>
        </p:nvSpPr>
        <p:spPr>
          <a:xfrm>
            <a:off x="6796669" y="1959889"/>
            <a:ext cx="1313113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知识分享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6783709" y="2374519"/>
            <a:ext cx="3311506" cy="34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浅谈知识图谱概念、以及行业应用方向</a:t>
            </a: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96669" y="3358852"/>
            <a:ext cx="1313113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寻找知音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6783709" y="3773482"/>
            <a:ext cx="3311506" cy="6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欢迎在 市场运用、应用开发、技术实现 等方面进行探讨</a:t>
            </a: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09629" y="4757815"/>
            <a:ext cx="1313113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招募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队友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6796669" y="5172445"/>
            <a:ext cx="3311506" cy="60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急需 </a:t>
            </a:r>
            <a:r>
              <a:rPr lang="zh-CN" altLang="en-US" sz="1100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算法工程师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、</a:t>
            </a:r>
            <a:r>
              <a:rPr lang="zh-CN" altLang="en-US" sz="1100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软件架构师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、</a:t>
            </a:r>
            <a:r>
              <a:rPr lang="en-US" altLang="zh-CN" sz="1100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Python/Java</a:t>
            </a:r>
            <a:r>
              <a:rPr lang="zh-CN" altLang="en-US" sz="1100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工程师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各若干枚</a:t>
            </a: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451863" y="477276"/>
            <a:ext cx="271675" cy="215741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" y="918773"/>
            <a:ext cx="12142225" cy="25737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86916" y="4291339"/>
            <a:ext cx="10255045" cy="10841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zh-CN" sz="4800" dirty="0"/>
              <a:t>Jenkins</a:t>
            </a:r>
            <a:r>
              <a:rPr lang="zh-CN" altLang="en-US" sz="4800" dirty="0"/>
              <a:t>流水线与</a:t>
            </a:r>
            <a:r>
              <a:rPr lang="en-US" altLang="zh-CN" sz="4800" dirty="0"/>
              <a:t>hulk</a:t>
            </a:r>
            <a:r>
              <a:rPr lang="zh-CN" altLang="en-US" sz="4800" dirty="0"/>
              <a:t>持续集成落地分享</a:t>
            </a:r>
            <a:endParaRPr kumimoji="1" lang="zh-CN" altLang="en-US" sz="4800" dirty="0" smtClean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16" y="1042670"/>
            <a:ext cx="1627765" cy="227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" y="1272987"/>
            <a:ext cx="10854914" cy="5101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1272987"/>
            <a:ext cx="5258574" cy="5101383"/>
          </a:xfrm>
          <a:prstGeom prst="rect">
            <a:avLst/>
          </a:prstGeom>
        </p:spPr>
      </p:pic>
      <p:sp>
        <p:nvSpPr>
          <p:cNvPr id="8" name="文本框 19"/>
          <p:cNvSpPr txBox="1"/>
          <p:nvPr/>
        </p:nvSpPr>
        <p:spPr>
          <a:xfrm>
            <a:off x="723538" y="351167"/>
            <a:ext cx="256286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 smtClean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内容概要</a:t>
            </a:r>
            <a:endParaRPr lang="zh-CN" altLang="en-US" sz="2400" dirty="0">
              <a:solidFill>
                <a:srgbClr val="45454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3047" y="1272986"/>
            <a:ext cx="5562118" cy="510138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19"/>
          <p:cNvSpPr/>
          <p:nvPr/>
        </p:nvSpPr>
        <p:spPr>
          <a:xfrm rot="10800000">
            <a:off x="6325872" y="1678023"/>
            <a:ext cx="359946" cy="575914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94569" y="1699815"/>
            <a:ext cx="3288013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当前高速项目部署的不足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6783709" y="2374519"/>
            <a:ext cx="3311506" cy="31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燕尾形 19"/>
          <p:cNvSpPr/>
          <p:nvPr/>
        </p:nvSpPr>
        <p:spPr>
          <a:xfrm rot="10800000">
            <a:off x="6325872" y="2734623"/>
            <a:ext cx="359946" cy="575914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0693" y="2698108"/>
            <a:ext cx="1877370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优化改进方案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6928469" y="3037174"/>
            <a:ext cx="3285586" cy="34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Jenkins hulk</a:t>
            </a: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燕尾形 19"/>
          <p:cNvSpPr/>
          <p:nvPr/>
        </p:nvSpPr>
        <p:spPr>
          <a:xfrm rot="10800000">
            <a:off x="6339965" y="3937160"/>
            <a:ext cx="359946" cy="575914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15509" y="3894729"/>
            <a:ext cx="2159499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实践落地与演示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6915509" y="4289086"/>
            <a:ext cx="3311506" cy="3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Jenkins hulk </a:t>
            </a:r>
            <a:r>
              <a:rPr lang="en-US" altLang="zh-CN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g</a:t>
            </a:r>
            <a:r>
              <a:rPr lang="en-US" altLang="zh-CN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itlab  maven</a:t>
            </a:r>
            <a:r>
              <a:rPr lang="zh-CN" altLang="en-US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集成实践</a:t>
            </a:r>
            <a:endParaRPr lang="en-US" altLang="zh-CN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863" y="477276"/>
            <a:ext cx="271675" cy="215741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1" name="燕尾形 19"/>
          <p:cNvSpPr/>
          <p:nvPr/>
        </p:nvSpPr>
        <p:spPr>
          <a:xfrm rot="10800000">
            <a:off x="6366551" y="5070708"/>
            <a:ext cx="359946" cy="575914"/>
          </a:xfrm>
          <a:prstGeom prst="chevron">
            <a:avLst/>
          </a:prstGeom>
          <a:solidFill>
            <a:srgbClr val="F08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60115" y="5161482"/>
            <a:ext cx="1313113" cy="430727"/>
          </a:xfrm>
          <a:prstGeom prst="rect">
            <a:avLst/>
          </a:prstGeom>
        </p:spPr>
        <p:txBody>
          <a:bodyPr wrap="none" lIns="91407" tIns="45704" rIns="91407" bIns="45704">
            <a:spAutoFit/>
          </a:bodyPr>
          <a:lstStyle/>
          <a:p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开放讨论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4" grpId="0" animBg="1"/>
      <p:bldP spid="15" grpId="0"/>
      <p:bldP spid="16" grpId="0"/>
      <p:bldP spid="17" grpId="0" animBg="1"/>
      <p:bldP spid="18" grpId="0"/>
      <p:bldP spid="19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49509" y="1011089"/>
            <a:ext cx="9136062" cy="51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17044" y="1973179"/>
            <a:ext cx="7353701" cy="359984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49509" y="1626669"/>
            <a:ext cx="7586483" cy="402336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效果</a:t>
            </a:r>
            <a:r>
              <a:rPr kumimoji="1" lang="en-US" altLang="zh-CN" dirty="0" smtClean="0"/>
              <a:t>:</a:t>
            </a:r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开发人员依据个人测试进度打包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测试等待开发人员打包部署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不足</a:t>
            </a:r>
            <a:r>
              <a:rPr kumimoji="1" lang="en-US" altLang="zh-CN" dirty="0" smtClean="0"/>
              <a:t> </a:t>
            </a:r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测试人员依赖开发人员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项目</a:t>
            </a:r>
            <a:r>
              <a:rPr kumimoji="1" lang="en-US" altLang="zh-CN" dirty="0" smtClean="0"/>
              <a:t>;</a:t>
            </a:r>
            <a:r>
              <a:rPr kumimoji="1" lang="zh-CN" altLang="en-US" dirty="0" smtClean="0"/>
              <a:t>分支较多 开发人员分身乏术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配置版本混乱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手动创建特性分支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增加人员成本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需求与版本手动关联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效率低</a:t>
            </a:r>
            <a:endParaRPr kumimoji="1" lang="en-US" altLang="zh-CN" dirty="0" smtClean="0"/>
          </a:p>
          <a:p>
            <a:pPr marL="895350" lvl="1" indent="-285750">
              <a:buFont typeface="Wingdings" panose="05000000000000000000" pitchFamily="2" charset="2"/>
              <a:buChar char="l"/>
            </a:pPr>
            <a:endParaRPr kumimoji="1" lang="en-US" altLang="zh-CN" dirty="0" smtClean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Jenkins</a:t>
            </a:r>
            <a:r>
              <a:rPr lang="zh-CN" altLang="en-US" dirty="0" smtClean="0"/>
              <a:t>简介与应用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49509" y="1011089"/>
            <a:ext cx="9136062" cy="51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482065" y="2430314"/>
            <a:ext cx="369887" cy="3683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Broadway" panose="04040905080B02020502" pitchFamily="82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482065" y="2931964"/>
            <a:ext cx="368300" cy="3683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Broadway" panose="04040905080B02020502" pitchFamily="82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72440" y="3397002"/>
            <a:ext cx="369887" cy="3683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Broadway" panose="04040905080B02020502" pitchFamily="8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72440" y="3873252"/>
            <a:ext cx="369887" cy="3683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Broadway" panose="04040905080B02020502" pitchFamily="8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64038" y="1349227"/>
            <a:ext cx="992188" cy="9921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473838" y="4319267"/>
            <a:ext cx="369887" cy="3683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Broadway" panose="04040905080B02020502" pitchFamily="8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4796" y="223306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endParaRPr kumimoji="1"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924025" y="1636295"/>
            <a:ext cx="9981398" cy="444687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zh-CN" altLang="en-US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764038" y="1434164"/>
            <a:ext cx="9843002" cy="46490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dirty="0" smtClean="0"/>
              <a:t>Jenkins</a:t>
            </a:r>
            <a:r>
              <a:rPr kumimoji="1" lang="zh-CN" altLang="en-US" dirty="0" smtClean="0"/>
              <a:t>是什么</a:t>
            </a:r>
            <a:r>
              <a:rPr kumimoji="1" lang="en-US" altLang="zh-CN" dirty="0" smtClean="0"/>
              <a:t>? </a:t>
            </a:r>
          </a:p>
          <a:p>
            <a:r>
              <a:rPr kumimoji="1" lang="en-US" altLang="zh-CN" dirty="0" smtClean="0"/>
              <a:t>      Jenkins</a:t>
            </a:r>
            <a:r>
              <a:rPr kumimoji="1" lang="zh-CN" altLang="en-US" dirty="0" smtClean="0"/>
              <a:t>是一个开源的自动化软件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目前发展超过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比较成熟的</a:t>
            </a:r>
            <a:r>
              <a:rPr kumimoji="1" lang="en-US" altLang="zh-CN" dirty="0" smtClean="0"/>
              <a:t>CI</a:t>
            </a:r>
            <a:r>
              <a:rPr kumimoji="1" lang="zh-CN" altLang="en-US" dirty="0" smtClean="0"/>
              <a:t>工具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也可</a:t>
            </a:r>
            <a:r>
              <a:rPr kumimoji="1" lang="en-US" altLang="zh-CN" dirty="0" smtClean="0"/>
              <a:t>CD), </a:t>
            </a:r>
            <a:r>
              <a:rPr kumimoji="1" lang="zh-CN" altLang="en-US" dirty="0" smtClean="0"/>
              <a:t>能够实现自动化集成发布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建立好流水后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期间无需运维人员的介入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开发人员随时发布部署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任性</a:t>
            </a:r>
            <a:r>
              <a:rPr kumimoji="1" lang="en-US" altLang="zh-CN" dirty="0" smtClean="0"/>
              <a:t>!</a:t>
            </a:r>
          </a:p>
          <a:p>
            <a:endParaRPr kumimoji="1"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部分场景应用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	- </a:t>
            </a:r>
            <a:r>
              <a:rPr kumimoji="1" lang="zh-CN" altLang="en-US" dirty="0" smtClean="0"/>
              <a:t>集成</a:t>
            </a:r>
            <a:r>
              <a:rPr kumimoji="1" lang="en-US" altLang="zh-CN" dirty="0" err="1" smtClean="0"/>
              <a:t>svn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客户端实现源代码下载检出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- </a:t>
            </a:r>
            <a:r>
              <a:rPr kumimoji="1" lang="zh-CN" altLang="en-US" dirty="0" smtClean="0"/>
              <a:t>集成</a:t>
            </a:r>
            <a:r>
              <a:rPr kumimoji="1" lang="en-US" altLang="zh-CN" dirty="0" smtClean="0"/>
              <a:t>maven/ant/</a:t>
            </a:r>
            <a:r>
              <a:rPr kumimoji="1" lang="en-US" altLang="zh-CN" dirty="0" err="1" smtClean="0"/>
              <a:t>gradle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npm</a:t>
            </a:r>
            <a:r>
              <a:rPr kumimoji="1" lang="zh-CN" altLang="en-US" dirty="0" smtClean="0"/>
              <a:t>等构件工具实现源码编译打包单元测试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- </a:t>
            </a:r>
            <a:r>
              <a:rPr kumimoji="1" lang="zh-CN" altLang="en-US" dirty="0" smtClean="0"/>
              <a:t>集成</a:t>
            </a:r>
            <a:r>
              <a:rPr kumimoji="1" lang="en-US" altLang="zh-CN" dirty="0" err="1" smtClean="0"/>
              <a:t>sonarqube</a:t>
            </a:r>
            <a:r>
              <a:rPr kumimoji="1" lang="zh-CN" altLang="en-US" dirty="0" smtClean="0"/>
              <a:t>对源代码进行质量检查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坏味道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复杂度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新增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等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- </a:t>
            </a:r>
            <a:r>
              <a:rPr kumimoji="1" lang="zh-CN" altLang="en-US" dirty="0" smtClean="0"/>
              <a:t>集成 </a:t>
            </a:r>
            <a:r>
              <a:rPr kumimoji="1" lang="en-US" altLang="zh-CN" dirty="0" err="1" smtClean="0"/>
              <a:t>SaltStack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Ansible</a:t>
            </a:r>
            <a:r>
              <a:rPr kumimoji="1" lang="zh-CN" altLang="en-US" dirty="0" smtClean="0"/>
              <a:t>实现自动化部署发布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- </a:t>
            </a:r>
            <a:r>
              <a:rPr kumimoji="1" lang="zh-CN" altLang="en-US" dirty="0" smtClean="0"/>
              <a:t>集成</a:t>
            </a:r>
            <a:r>
              <a:rPr kumimoji="1" lang="en-US" altLang="zh-CN" dirty="0" err="1" smtClean="0"/>
              <a:t>Jmeter</a:t>
            </a:r>
            <a:r>
              <a:rPr kumimoji="1" lang="en-US" altLang="zh-CN" dirty="0" smtClean="0"/>
              <a:t>/soar/k8s….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- </a:t>
            </a:r>
            <a:r>
              <a:rPr kumimoji="1" lang="zh-CN" altLang="en-US" dirty="0" smtClean="0"/>
              <a:t>可以自定义插件或者脚本通过</a:t>
            </a:r>
            <a:r>
              <a:rPr kumimoji="1" lang="en-US" altLang="zh-CN" dirty="0" smtClean="0"/>
              <a:t>Jenkins</a:t>
            </a:r>
            <a:r>
              <a:rPr kumimoji="1" lang="zh-CN" altLang="en-US" dirty="0" smtClean="0"/>
              <a:t>传参运行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- </a:t>
            </a:r>
            <a:r>
              <a:rPr kumimoji="1" lang="zh-CN" altLang="en-US" dirty="0" smtClean="0"/>
              <a:t>可以说</a:t>
            </a:r>
            <a:r>
              <a:rPr kumimoji="1" lang="en-US" altLang="zh-CN" dirty="0" smtClean="0"/>
              <a:t>Jenkins</a:t>
            </a:r>
            <a:r>
              <a:rPr kumimoji="1" lang="zh-CN" altLang="en-US" dirty="0" smtClean="0"/>
              <a:t>比较灵活插件资源丰富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日常运维工作都可以实现自动化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endParaRPr kumimoji="1"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改进方案</a:t>
            </a:r>
            <a:r>
              <a:rPr lang="en-US" altLang="zh-CN" dirty="0" smtClean="0"/>
              <a:t>-</a:t>
            </a:r>
            <a:r>
              <a:rPr lang="zh-CN" altLang="en-US" dirty="0" smtClean="0"/>
              <a:t>第一期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7" y="1011089"/>
            <a:ext cx="10058400" cy="49853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r>
              <a:rPr lang="en-US" altLang="zh-CN" dirty="0" smtClean="0"/>
              <a:t>-</a:t>
            </a:r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4" y="1011089"/>
            <a:ext cx="11511815" cy="5133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流程跟踪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8" y="1011089"/>
            <a:ext cx="8589925" cy="5104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流程跟踪</a:t>
            </a:r>
          </a:p>
        </p:txBody>
      </p:sp>
      <p:sp>
        <p:nvSpPr>
          <p:cNvPr id="6" name="矩形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7912" y="2146434"/>
            <a:ext cx="1106905" cy="7507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kumimoji="1" lang="zh-CN" altLang="en-US" dirty="0"/>
              <a:t> </a:t>
            </a:r>
            <a:endParaRPr kumimoji="1"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33" y="915746"/>
            <a:ext cx="6857050" cy="5778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 CN-16X9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>
        <a:noAutofit/>
      </a:bodyPr>
      <a:lstStyle>
        <a:defPPr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CN_标准版</Template>
  <TotalTime>1</TotalTime>
  <Words>308</Words>
  <Application>Microsoft Office PowerPoint</Application>
  <PresentationFormat>宽屏</PresentationFormat>
  <Paragraphs>97</Paragraphs>
  <Slides>15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Heiti SC Light</vt:lpstr>
      <vt:lpstr>等线</vt:lpstr>
      <vt:lpstr>宋体</vt:lpstr>
      <vt:lpstr>微软雅黑</vt:lpstr>
      <vt:lpstr>微软雅黑 Light</vt:lpstr>
      <vt:lpstr>Arial</vt:lpstr>
      <vt:lpstr>Broadway</vt:lpstr>
      <vt:lpstr>Calibri</vt:lpstr>
      <vt:lpstr>Century Gothic</vt:lpstr>
      <vt:lpstr>Times</vt:lpstr>
      <vt:lpstr>Wingdings</vt:lpstr>
      <vt:lpstr>PPT Template CN-16X9</vt:lpstr>
      <vt:lpstr>Jenkins 流水线与 hulk 持续集成落地分享</vt:lpstr>
      <vt:lpstr>PowerPoint 演示文稿</vt:lpstr>
      <vt:lpstr>PowerPoint 演示文稿</vt:lpstr>
      <vt:lpstr>现状</vt:lpstr>
      <vt:lpstr>Jenkins简介与应用</vt:lpstr>
      <vt:lpstr>改进方案-第一期</vt:lpstr>
      <vt:lpstr>演示-首页</vt:lpstr>
      <vt:lpstr>流程跟踪</vt:lpstr>
      <vt:lpstr>流程跟踪</vt:lpstr>
      <vt:lpstr>Hulk执行分析</vt:lpstr>
      <vt:lpstr>Hulk执行分析</vt:lpstr>
      <vt:lpstr>Hulk执行分析</vt:lpstr>
      <vt:lpstr>Hulk发布脚本</vt:lpstr>
      <vt:lpstr>PowerPoint 演示文稿</vt:lpstr>
      <vt:lpstr>谢 谢！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知识图谱产品规划</dc:title>
  <dc:creator>Hua</dc:creator>
  <cp:keywords>浩鲸科技</cp:keywords>
  <cp:lastModifiedBy>Shi JinPu</cp:lastModifiedBy>
  <cp:revision>490</cp:revision>
  <dcterms:created xsi:type="dcterms:W3CDTF">2018-08-29T06:48:00Z</dcterms:created>
  <dcterms:modified xsi:type="dcterms:W3CDTF">2020-05-29T10:36:29Z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ContentTypeId">
    <vt:lpwstr>0x0101004EE5854DE220B94E991E11122A318A16</vt:lpwstr>
  </property>
  <property fmtid="{D5CDD505-2E9C-101B-9397-08002B2CF9AE}" pid="4" name="DocumentTag">
    <vt:lpwstr/>
  </property>
  <property fmtid="{D5CDD505-2E9C-101B-9397-08002B2CF9AE}" pid="5" name="KSOProductBuildVer">
    <vt:lpwstr>2052-11.1.0.9564</vt:lpwstr>
  </property>
</Properties>
</file>